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9" r:id="rId3"/>
    <p:sldId id="308" r:id="rId4"/>
    <p:sldId id="285" r:id="rId5"/>
    <p:sldId id="286" r:id="rId6"/>
    <p:sldId id="296" r:id="rId7"/>
    <p:sldId id="298" r:id="rId8"/>
    <p:sldId id="307" r:id="rId9"/>
    <p:sldId id="297" r:id="rId10"/>
    <p:sldId id="299" r:id="rId11"/>
    <p:sldId id="300" r:id="rId12"/>
    <p:sldId id="301" r:id="rId13"/>
    <p:sldId id="310" r:id="rId14"/>
    <p:sldId id="304" r:id="rId15"/>
    <p:sldId id="311" r:id="rId16"/>
    <p:sldId id="309" r:id="rId17"/>
    <p:sldId id="279" r:id="rId18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renzo T. D'Angelo" initials="LTD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CA82"/>
    <a:srgbClr val="91AC6B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89497" autoAdjust="0"/>
  </p:normalViewPr>
  <p:slideViewPr>
    <p:cSldViewPr snapToGrid="0">
      <p:cViewPr>
        <p:scale>
          <a:sx n="125" d="100"/>
          <a:sy n="125" d="100"/>
        </p:scale>
        <p:origin x="168" y="-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425172A-08F2-459D-8F9A-A3A9F432BD3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774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417E1024-5B52-481E-B5C4-364D396A5DD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560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Dear Prof  </a:t>
            </a:r>
            <a:r>
              <a:rPr lang="de-DE" dirty="0" err="1"/>
              <a:t>doc</a:t>
            </a:r>
            <a:r>
              <a:rPr lang="de-DE" dirty="0"/>
              <a:t> and </a:t>
            </a:r>
            <a:r>
              <a:rPr lang="de-DE" dirty="0" err="1"/>
              <a:t>fellow</a:t>
            </a:r>
            <a:r>
              <a:rPr lang="de-DE" dirty="0"/>
              <a:t> </a:t>
            </a:r>
            <a:r>
              <a:rPr lang="de-DE" dirty="0" err="1"/>
              <a:t>researchers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561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Experiment zum Nachweis der Eigenschaft</a:t>
            </a:r>
            <a:r>
              <a:rPr lang="de-DE" sz="1200" baseline="0" dirty="0"/>
              <a:t> …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Gerät / Messaufbau /</a:t>
            </a:r>
            <a:r>
              <a:rPr lang="de-DE" baseline="0" dirty="0"/>
              <a:t> Lösung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649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783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Bitte Referenzen alphabetisch</a:t>
            </a:r>
            <a:r>
              <a:rPr lang="de-DE" baseline="0" dirty="0"/>
              <a:t> ordnen.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093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-65" charset="-128"/>
                <a:cs typeface="ＭＳ Ｐゴシック" pitchFamily="18" charset="-128"/>
              </a:rPr>
              <a:t>Only in Germany more than 1 M teeth are replaced annually.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-65" charset="-128"/>
                <a:cs typeface="ＭＳ Ｐゴシック" pitchFamily="18" charset="-128"/>
              </a:rPr>
              <a:t>A replacement tooth basically consists of an implant, an abutment and a crown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-65" charset="-128"/>
                <a:cs typeface="ＭＳ Ｐゴシック" pitchFamily="18" charset="-128"/>
              </a:rPr>
              <a:t>The most popular Crown material is Zirconia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-65" charset="-128"/>
                <a:cs typeface="ＭＳ Ｐゴシック" pitchFamily="18" charset="-128"/>
              </a:rPr>
              <a:t>-because of its strength and high translucency like a natural tooth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-65" charset="-128"/>
                <a:cs typeface="ＭＳ Ｐゴシック" pitchFamily="18" charset="-128"/>
              </a:rPr>
              <a:t>-but zirconia is naturally plain white so coloring is necessary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-65" charset="-128"/>
                <a:cs typeface="ＭＳ Ｐゴシック" pitchFamily="18" charset="-128"/>
              </a:rPr>
              <a:t>-dentist are using such a shade guide for a side by side comparison to determine the color and the shade of the teeth.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-65" charset="-128"/>
                <a:cs typeface="ＭＳ Ｐゴシック" pitchFamily="18" charset="-128"/>
              </a:rPr>
              <a:t>- you will see that there are 4 color groups A B C and D and each of these colors have 4 shades coded with the numbers from 1 to 4. Where 1 is the least and 4 is the most saturated shade for each color. Therefor a dental technician uses 16 ink shades at least.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Skala </a:t>
            </a:r>
            <a:r>
              <a:rPr lang="de-DE" dirty="0" err="1"/>
              <a:t>renkler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607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Seq</a:t>
            </a:r>
            <a:r>
              <a:rPr lang="de-DE" dirty="0"/>
              <a:t>-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unprofessional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435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3stages</a:t>
            </a:r>
            <a:br>
              <a:rPr lang="de-DE" dirty="0"/>
            </a:b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brightener</a:t>
            </a:r>
            <a:r>
              <a:rPr lang="de-DE" dirty="0"/>
              <a:t> –</a:t>
            </a:r>
            <a:r>
              <a:rPr lang="de-DE" dirty="0" err="1"/>
              <a:t>mixing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deployment</a:t>
            </a:r>
            <a:br>
              <a:rPr lang="de-DE" dirty="0"/>
            </a:br>
            <a:r>
              <a:rPr lang="de-DE" dirty="0" err="1"/>
              <a:t>too</a:t>
            </a:r>
            <a:r>
              <a:rPr lang="de-DE" dirty="0"/>
              <a:t> slow not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escape</a:t>
            </a:r>
            <a:r>
              <a:rPr lang="de-DE" dirty="0"/>
              <a:t>, </a:t>
            </a:r>
            <a:r>
              <a:rPr lang="de-DE" dirty="0" err="1"/>
              <a:t>too</a:t>
            </a:r>
            <a:r>
              <a:rPr lang="de-DE" dirty="0"/>
              <a:t> fast </a:t>
            </a:r>
            <a:r>
              <a:rPr lang="de-DE" dirty="0" err="1"/>
              <a:t>splash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139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49FC8B5F-9225-406C-921D-EB39474E49CE}" type="datetime1">
              <a:rPr lang="de-DE" smtClean="0"/>
              <a:t>07.02.2018</a:t>
            </a:fld>
            <a:endParaRPr lang="de-DE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62163" y="6400800"/>
            <a:ext cx="5391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/>
            </a:lvl1pPr>
          </a:lstStyle>
          <a:p>
            <a:r>
              <a:rPr lang="en-US"/>
              <a:t>&lt;SA/DA/BA/MA&gt;:"&lt;Titel&gt;"</a:t>
            </a:r>
            <a:endParaRPr lang="de-DE" dirty="0"/>
          </a:p>
        </p:txBody>
      </p:sp>
      <p:sp>
        <p:nvSpPr>
          <p:cNvPr id="2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7650" y="6400800"/>
            <a:ext cx="768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D137F6C0-61EA-403E-800C-2B59F387F18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5" name="Text Box 18"/>
          <p:cNvSpPr txBox="1">
            <a:spLocks noChangeArrowheads="1"/>
          </p:cNvSpPr>
          <p:nvPr userDrawn="1"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 dirty="0">
                <a:solidFill>
                  <a:schemeClr val="bg2"/>
                </a:solidFill>
              </a:rPr>
              <a:t>Technische Universität München</a:t>
            </a:r>
          </a:p>
        </p:txBody>
      </p:sp>
      <p:pic>
        <p:nvPicPr>
          <p:cNvPr id="16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5" y="325713"/>
            <a:ext cx="1323049" cy="320400"/>
          </a:xfrm>
          <a:prstGeom prst="rect">
            <a:avLst/>
          </a:prstGeom>
        </p:spPr>
      </p:pic>
      <p:sp>
        <p:nvSpPr>
          <p:cNvPr id="21" name="Text Box 18"/>
          <p:cNvSpPr txBox="1">
            <a:spLocks noChangeArrowheads="1"/>
          </p:cNvSpPr>
          <p:nvPr userDrawn="1"/>
        </p:nvSpPr>
        <p:spPr bwMode="auto">
          <a:xfrm>
            <a:off x="2065505" y="338693"/>
            <a:ext cx="32944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pPr algn="l"/>
            <a:r>
              <a:rPr lang="en-US" sz="900" dirty="0">
                <a:solidFill>
                  <a:schemeClr val="bg2"/>
                </a:solidFill>
              </a:rPr>
              <a:t>Institute of Micro Technology and Medical Device Technology</a:t>
            </a:r>
          </a:p>
          <a:p>
            <a:pPr algn="l"/>
            <a:r>
              <a:rPr lang="en-US" sz="900" dirty="0">
                <a:solidFill>
                  <a:schemeClr val="bg2"/>
                </a:solidFill>
              </a:rPr>
              <a:t>Prof. Dr. Tim C. Lueth</a:t>
            </a:r>
          </a:p>
        </p:txBody>
      </p:sp>
      <p:pic>
        <p:nvPicPr>
          <p:cNvPr id="22" name="Picture 2" descr="C:\Users\dangelo\Pictures\Logos\TUMLogo_oZ_Vollfl_blau_RGB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25713"/>
            <a:ext cx="606924" cy="3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9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139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01B26655-27E1-4DF9-82D4-2B52F2D1D8D0}" type="datetime1">
              <a:rPr lang="de-DE" smtClean="0"/>
              <a:t>07.02.2018</a:t>
            </a:fld>
            <a:endParaRPr lang="de-DE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62163" y="6400800"/>
            <a:ext cx="5391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/>
            </a:lvl1pPr>
          </a:lstStyle>
          <a:p>
            <a:r>
              <a:rPr lang="en-US"/>
              <a:t>&lt;SA/DA/BA/MA&gt;:"&lt;Titel&gt;"</a:t>
            </a: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7650" y="6400800"/>
            <a:ext cx="768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D137F6C0-61EA-403E-800C-2B59F387F180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50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4A4E73-D6E0-4EED-B28B-D9FE782966DE}" type="datetime1">
              <a:rPr lang="de-DE" smtClean="0"/>
              <a:t>07.02.2018</a:t>
            </a:fld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&lt;SA/DA/BA/MA&gt;:"&lt;Titel&gt;"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C3038C-5ADE-4A73-9570-DA8B2682983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7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139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F7CF2DB4-4ECF-4511-B663-07B53210BFE1}" type="datetime1">
              <a:rPr lang="de-DE" smtClean="0"/>
              <a:t>07.02.2018</a:t>
            </a:fld>
            <a:endParaRPr 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62163" y="6400800"/>
            <a:ext cx="5391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/>
            </a:lvl1pPr>
          </a:lstStyle>
          <a:p>
            <a:r>
              <a:rPr lang="en-US"/>
              <a:t>&lt;SA/DA/BA/MA&gt;:"&lt;Titel&gt;"</a:t>
            </a:r>
            <a:endParaRPr lang="de-D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7650" y="6400800"/>
            <a:ext cx="768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D137F6C0-61EA-403E-800C-2B59F387F18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 userDrawn="1"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 dirty="0">
                <a:solidFill>
                  <a:schemeClr val="bg2"/>
                </a:solidFill>
              </a:rPr>
              <a:t>Technische Universität München</a:t>
            </a:r>
          </a:p>
        </p:txBody>
      </p:sp>
      <p:pic>
        <p:nvPicPr>
          <p:cNvPr id="18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5" y="325713"/>
            <a:ext cx="1323049" cy="320400"/>
          </a:xfrm>
          <a:prstGeom prst="rect">
            <a:avLst/>
          </a:prstGeom>
        </p:spPr>
      </p:pic>
      <p:sp>
        <p:nvSpPr>
          <p:cNvPr id="20" name="Text Box 18"/>
          <p:cNvSpPr txBox="1">
            <a:spLocks noChangeArrowheads="1"/>
          </p:cNvSpPr>
          <p:nvPr userDrawn="1"/>
        </p:nvSpPr>
        <p:spPr bwMode="auto">
          <a:xfrm>
            <a:off x="2065505" y="338693"/>
            <a:ext cx="32944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pPr algn="l"/>
            <a:r>
              <a:rPr lang="en-US" sz="900" dirty="0">
                <a:solidFill>
                  <a:schemeClr val="bg2"/>
                </a:solidFill>
              </a:rPr>
              <a:t>Institute of Micro Technology and Medical Device Technology</a:t>
            </a:r>
          </a:p>
          <a:p>
            <a:pPr algn="l"/>
            <a:r>
              <a:rPr lang="en-US" sz="900" dirty="0">
                <a:solidFill>
                  <a:schemeClr val="bg2"/>
                </a:solidFill>
              </a:rPr>
              <a:t>Prof. Dr. Tim C. Lueth</a:t>
            </a:r>
          </a:p>
        </p:txBody>
      </p:sp>
      <p:pic>
        <p:nvPicPr>
          <p:cNvPr id="21" name="Picture 2" descr="C:\Users\dangelo\Pictures\Logos\TUMLogo_oZ_Vollfl_blau_RGB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25713"/>
            <a:ext cx="606924" cy="3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8000" y="1188720"/>
            <a:ext cx="8128000" cy="1584960"/>
          </a:xfrm>
        </p:spPr>
        <p:txBody>
          <a:bodyPr/>
          <a:lstStyle/>
          <a:p>
            <a:r>
              <a:rPr lang="en-US" dirty="0"/>
              <a:t>Investigation of the Coloring Behavior of </a:t>
            </a:r>
            <a:r>
              <a:rPr lang="en-US" dirty="0" err="1"/>
              <a:t>Zirconiumdioxide</a:t>
            </a:r>
            <a:r>
              <a:rPr lang="en-US" dirty="0"/>
              <a:t> (ZrO</a:t>
            </a:r>
            <a:r>
              <a:rPr lang="en-US" baseline="-25000" dirty="0"/>
              <a:t>2</a:t>
            </a:r>
            <a:r>
              <a:rPr lang="en-US" dirty="0"/>
              <a:t>) Dental Ceramics by Ink-jet Printing of Metal-ionic Inks</a:t>
            </a:r>
            <a:endParaRPr lang="de-DE" dirty="0">
              <a:ea typeface="ＭＳ Ｐゴシック" pitchFamily="6" charset="-128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263118"/>
            <a:ext cx="8128000" cy="1752600"/>
          </a:xfrm>
        </p:spPr>
        <p:txBody>
          <a:bodyPr/>
          <a:lstStyle/>
          <a:p>
            <a:endParaRPr lang="de-DE" b="1" dirty="0">
              <a:ea typeface="ＭＳ Ｐゴシック" pitchFamily="6" charset="-128"/>
            </a:endParaRPr>
          </a:p>
          <a:p>
            <a:r>
              <a:rPr lang="de-DE" b="1" dirty="0">
                <a:ea typeface="ＭＳ Ｐゴシック" pitchFamily="6" charset="-128"/>
              </a:rPr>
              <a:t>Furkan </a:t>
            </a:r>
            <a:r>
              <a:rPr lang="en-US" b="1" dirty="0">
                <a:ea typeface="ＭＳ Ｐゴシック" pitchFamily="6" charset="-128"/>
              </a:rPr>
              <a:t>Öztürk</a:t>
            </a:r>
          </a:p>
          <a:p>
            <a:endParaRPr lang="de-DE" sz="800" dirty="0">
              <a:ea typeface="ＭＳ Ｐゴシック" pitchFamily="6" charset="-128"/>
            </a:endParaRPr>
          </a:p>
          <a:p>
            <a:r>
              <a:rPr lang="de-DE" sz="1800" dirty="0">
                <a:ea typeface="ＭＳ Ｐゴシック" pitchFamily="6" charset="-128"/>
              </a:rPr>
              <a:t>Betreuer: Dipl.-Ing. Dominik Rumschöttel</a:t>
            </a:r>
          </a:p>
          <a:p>
            <a:endParaRPr lang="de-DE" dirty="0">
              <a:ea typeface="ＭＳ Ｐゴシック" pitchFamily="6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4EB00-01CF-47B3-BADB-7B221662C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99" y="5298190"/>
            <a:ext cx="981475" cy="83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B3DF2-B0A2-4A76-BA75-5A25E8A718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02" y="5466655"/>
            <a:ext cx="1567498" cy="527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192C9-C126-4C5E-9BE5-E2B311098D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467" y="5298190"/>
            <a:ext cx="2183384" cy="696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B831CE-B1A9-4F79-93DF-F50D0621E5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9" y="5372630"/>
            <a:ext cx="1404040" cy="6093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Claim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08000" y="1764268"/>
            <a:ext cx="8128000" cy="4343400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First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shade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  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ink</a:t>
            </a:r>
            <a:r>
              <a:rPr lang="de-DE" dirty="0"/>
              <a:t>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diluter</a:t>
            </a:r>
            <a:r>
              <a:rPr lang="de-DE" dirty="0"/>
              <a:t> 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First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printing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in </a:t>
            </a:r>
          </a:p>
          <a:p>
            <a:pPr marL="0" indent="0">
              <a:buNone/>
            </a:pPr>
            <a:r>
              <a:rPr lang="de-DE" dirty="0"/>
              <a:t>    dental </a:t>
            </a:r>
            <a:r>
              <a:rPr lang="de-DE" dirty="0" err="1"/>
              <a:t>coloring</a:t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5EE4D9-BB8A-47E7-B80D-D3EB15566E27}" type="datetime1">
              <a:rPr lang="de-DE" smtClean="0"/>
              <a:t>07.02.2018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8C8CAA9C-8124-4424-9DC8-866F6F2E3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5961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9. Experiment 1 (Material Properties)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16813" y="1649691"/>
            <a:ext cx="3271101" cy="848412"/>
          </a:xfrm>
        </p:spPr>
        <p:txBody>
          <a:bodyPr/>
          <a:lstStyle/>
          <a:p>
            <a:r>
              <a:rPr lang="de-DE" sz="2000" i="1" dirty="0"/>
              <a:t>Quantitative </a:t>
            </a:r>
            <a:r>
              <a:rPr lang="de-DE" sz="2000" i="1" dirty="0" err="1"/>
              <a:t>information</a:t>
            </a:r>
            <a:r>
              <a:rPr lang="de-DE" sz="2000" i="1" dirty="0"/>
              <a:t> </a:t>
            </a:r>
            <a:r>
              <a:rPr lang="de-DE" sz="2000" i="1" dirty="0" err="1"/>
              <a:t>for</a:t>
            </a:r>
            <a:r>
              <a:rPr lang="de-DE" sz="2000" i="1" dirty="0"/>
              <a:t> </a:t>
            </a:r>
            <a:r>
              <a:rPr lang="de-DE" sz="2000" i="1" dirty="0" err="1"/>
              <a:t>automation</a:t>
            </a:r>
            <a:endParaRPr lang="de-DE" sz="2000" i="1" dirty="0"/>
          </a:p>
          <a:p>
            <a:endParaRPr lang="de-DE" sz="2000" i="1" dirty="0"/>
          </a:p>
          <a:p>
            <a:r>
              <a:rPr lang="de-DE" sz="2000" i="1" dirty="0"/>
              <a:t>Density, </a:t>
            </a:r>
            <a:r>
              <a:rPr lang="de-DE" sz="2000" i="1" dirty="0" err="1"/>
              <a:t>surface</a:t>
            </a:r>
            <a:r>
              <a:rPr lang="de-DE" sz="2000" i="1" dirty="0"/>
              <a:t> </a:t>
            </a:r>
            <a:r>
              <a:rPr lang="de-DE" sz="2000" i="1" dirty="0" err="1"/>
              <a:t>tension</a:t>
            </a:r>
            <a:r>
              <a:rPr lang="de-DE" sz="2000" i="1" dirty="0"/>
              <a:t>, and </a:t>
            </a:r>
            <a:r>
              <a:rPr lang="de-DE" sz="2000" i="1" dirty="0" err="1"/>
              <a:t>viscosity</a:t>
            </a:r>
            <a:r>
              <a:rPr lang="de-DE" sz="2000" i="1" dirty="0"/>
              <a:t> </a:t>
            </a:r>
            <a:r>
              <a:rPr lang="de-DE" sz="2000" i="1" dirty="0" err="1"/>
              <a:t>measurements</a:t>
            </a:r>
            <a:r>
              <a:rPr lang="de-DE" sz="2000" i="1" dirty="0"/>
              <a:t> </a:t>
            </a:r>
            <a:r>
              <a:rPr lang="de-DE" sz="2000" i="1" dirty="0" err="1"/>
              <a:t>with</a:t>
            </a:r>
            <a:r>
              <a:rPr lang="de-DE" sz="2000" i="1" dirty="0"/>
              <a:t> </a:t>
            </a:r>
          </a:p>
          <a:p>
            <a:pPr lvl="1"/>
            <a:r>
              <a:rPr lang="de-DE" sz="1600" i="1" dirty="0"/>
              <a:t>Haake RS100 </a:t>
            </a:r>
            <a:r>
              <a:rPr lang="de-DE" sz="1600" i="1" dirty="0" err="1"/>
              <a:t>Viskometer</a:t>
            </a:r>
            <a:endParaRPr lang="de-DE" sz="1600" i="1" dirty="0"/>
          </a:p>
          <a:p>
            <a:pPr lvl="1"/>
            <a:r>
              <a:rPr lang="de-DE" sz="1600" i="1" dirty="0"/>
              <a:t>Lauda TD1 </a:t>
            </a:r>
            <a:r>
              <a:rPr lang="de-DE" sz="1600" i="1" dirty="0" err="1"/>
              <a:t>Tensiometer</a:t>
            </a:r>
            <a:endParaRPr lang="de-DE" sz="1600" i="1" dirty="0"/>
          </a:p>
          <a:p>
            <a:pPr lvl="1"/>
            <a:r>
              <a:rPr lang="de-DE" sz="1600" i="1" dirty="0"/>
              <a:t>Dental </a:t>
            </a:r>
            <a:r>
              <a:rPr lang="de-DE" sz="1600" i="1" dirty="0" err="1"/>
              <a:t>inks</a:t>
            </a:r>
            <a:r>
              <a:rPr lang="de-DE" sz="1600" i="1" dirty="0"/>
              <a:t> </a:t>
            </a:r>
            <a:r>
              <a:rPr lang="de-DE" sz="1600" i="1" dirty="0" err="1"/>
              <a:t>provided</a:t>
            </a:r>
            <a:r>
              <a:rPr lang="de-DE" sz="1600" i="1" dirty="0"/>
              <a:t> </a:t>
            </a:r>
            <a:r>
              <a:rPr lang="de-DE" sz="1600" i="1" dirty="0" err="1"/>
              <a:t>by</a:t>
            </a:r>
            <a:r>
              <a:rPr lang="de-DE" sz="1600" i="1" dirty="0"/>
              <a:t> </a:t>
            </a:r>
            <a:r>
              <a:rPr lang="en-US" sz="1600" i="1" dirty="0"/>
              <a:t>ON-DENT Ltd.</a:t>
            </a:r>
            <a:endParaRPr lang="de-DE" sz="1600" i="1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4411F2-7F35-4361-9EF5-7C370D420B98}" type="datetime1">
              <a:rPr lang="de-DE" smtClean="0"/>
              <a:t>07.02.2018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E0C13C14-236D-469A-9D86-A3A3F6BB9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31FD3-BCF3-43F1-874D-45BAD7D4F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54" y="1649691"/>
            <a:ext cx="5225745" cy="333466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2F869F24-4955-47F8-8AA8-B6D10038FD7F}"/>
              </a:ext>
            </a:extLst>
          </p:cNvPr>
          <p:cNvSpPr txBox="1">
            <a:spLocks/>
          </p:cNvSpPr>
          <p:nvPr/>
        </p:nvSpPr>
        <p:spPr bwMode="auto">
          <a:xfrm>
            <a:off x="216813" y="5019295"/>
            <a:ext cx="3271101" cy="84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000" kern="0" dirty="0" err="1"/>
              <a:t>Porosity</a:t>
            </a:r>
            <a:r>
              <a:rPr lang="de-DE" sz="2000" kern="0" dirty="0"/>
              <a:t> </a:t>
            </a:r>
            <a:r>
              <a:rPr lang="de-DE" sz="2000" kern="0" dirty="0" err="1"/>
              <a:t>measurement</a:t>
            </a:r>
            <a:r>
              <a:rPr lang="de-DE" sz="2000" kern="0" dirty="0"/>
              <a:t> </a:t>
            </a:r>
            <a:r>
              <a:rPr lang="de-DE" sz="2000" kern="0" dirty="0" err="1"/>
              <a:t>of</a:t>
            </a:r>
            <a:r>
              <a:rPr lang="de-DE" sz="2000" kern="0" dirty="0"/>
              <a:t> </a:t>
            </a:r>
            <a:r>
              <a:rPr lang="de-DE" sz="2000" kern="0" dirty="0" err="1"/>
              <a:t>the</a:t>
            </a:r>
            <a:r>
              <a:rPr lang="de-DE" sz="2000" kern="0" dirty="0"/>
              <a:t> </a:t>
            </a:r>
            <a:r>
              <a:rPr lang="de-DE" sz="2000" kern="0" dirty="0" err="1"/>
              <a:t>Zirconia</a:t>
            </a:r>
            <a:r>
              <a:rPr lang="de-DE" sz="2000" kern="0" dirty="0"/>
              <a:t> blank via </a:t>
            </a:r>
            <a:r>
              <a:rPr lang="de-DE" sz="2000" kern="0" dirty="0" err="1"/>
              <a:t>gravimetric</a:t>
            </a:r>
            <a:r>
              <a:rPr lang="de-DE" sz="2000" kern="0" dirty="0"/>
              <a:t> </a:t>
            </a:r>
            <a:r>
              <a:rPr lang="de-DE" sz="2000" kern="0" dirty="0" err="1"/>
              <a:t>method</a:t>
            </a:r>
            <a:endParaRPr lang="de-DE" sz="2000" kern="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F72696-F00D-4308-BAF4-366E274009B5}"/>
              </a:ext>
            </a:extLst>
          </p:cNvPr>
          <p:cNvSpPr/>
          <p:nvPr/>
        </p:nvSpPr>
        <p:spPr bwMode="auto">
          <a:xfrm>
            <a:off x="4341043" y="5443501"/>
            <a:ext cx="3625968" cy="498149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43% Void fraction</a:t>
            </a:r>
          </a:p>
        </p:txBody>
      </p:sp>
    </p:spTree>
    <p:extLst>
      <p:ext uri="{BB962C8B-B14F-4D97-AF65-F5344CB8AC3E}">
        <p14:creationId xmlns:p14="http://schemas.microsoft.com/office/powerpoint/2010/main" val="160646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10. Experiment 2 (Absorption Time)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D48DF00-E074-4780-BF07-5382804A548B}" type="datetime1">
              <a:rPr lang="de-DE" smtClean="0"/>
              <a:t>07.02.2018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2CBF85FF-AB1C-4BC1-B5D5-D4BD6DB5D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050CA-87C4-42A9-B45E-D3F17FCC81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" r="7279"/>
          <a:stretch/>
        </p:blipFill>
        <p:spPr>
          <a:xfrm>
            <a:off x="2940050" y="2671864"/>
            <a:ext cx="5285973" cy="2759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D76AE6-31D9-4272-918F-72053AD5A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2" y="2671864"/>
            <a:ext cx="1332813" cy="2659611"/>
          </a:xfrm>
          <a:prstGeom prst="rect">
            <a:avLst/>
          </a:prstGeom>
        </p:spPr>
      </p:pic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8C25B149-A1E9-467D-8B42-E2A123604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746316"/>
            <a:ext cx="8128000" cy="780068"/>
          </a:xfrm>
        </p:spPr>
        <p:txBody>
          <a:bodyPr/>
          <a:lstStyle/>
          <a:p>
            <a:r>
              <a:rPr lang="en-US" dirty="0"/>
              <a:t>Absorption time limits maximum printing speed</a:t>
            </a:r>
          </a:p>
          <a:p>
            <a:r>
              <a:rPr lang="en-US" dirty="0"/>
              <a:t>Finding out whether a heater is necessary</a:t>
            </a:r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28A8D-33E3-4B91-AFCF-759B95205FFF}"/>
              </a:ext>
            </a:extLst>
          </p:cNvPr>
          <p:cNvSpPr txBox="1"/>
          <p:nvPr/>
        </p:nvSpPr>
        <p:spPr>
          <a:xfrm>
            <a:off x="389765" y="5331475"/>
            <a:ext cx="27472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Absorption of 100 </a:t>
            </a:r>
            <a:r>
              <a:rPr lang="en-US" sz="1400" dirty="0" err="1"/>
              <a:t>nL</a:t>
            </a:r>
            <a:r>
              <a:rPr lang="en-US" sz="1400" dirty="0"/>
              <a:t> Drops</a:t>
            </a:r>
            <a:br>
              <a:rPr lang="en-US" sz="1400" dirty="0"/>
            </a:br>
            <a:r>
              <a:rPr lang="en-US" sz="1400" dirty="0"/>
              <a:t> on the Zirconia Surface</a:t>
            </a:r>
          </a:p>
          <a:p>
            <a:pPr algn="ctr"/>
            <a:r>
              <a:rPr lang="en-US" sz="1400" dirty="0"/>
              <a:t>( 35x slower)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645D7EB9-2E2F-49E3-8FA8-5BF7E5B381E5}"/>
              </a:ext>
            </a:extLst>
          </p:cNvPr>
          <p:cNvSpPr txBox="1">
            <a:spLocks/>
          </p:cNvSpPr>
          <p:nvPr/>
        </p:nvSpPr>
        <p:spPr bwMode="auto">
          <a:xfrm>
            <a:off x="3136971" y="5669505"/>
            <a:ext cx="6007029" cy="78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A change of 60 ºC causes 50% reduction in time </a:t>
            </a:r>
            <a:endParaRPr lang="de-DE" sz="2000" kern="0" dirty="0"/>
          </a:p>
        </p:txBody>
      </p:sp>
    </p:spTree>
    <p:extLst>
      <p:ext uri="{BB962C8B-B14F-4D97-AF65-F5344CB8AC3E}">
        <p14:creationId xmlns:p14="http://schemas.microsoft.com/office/powerpoint/2010/main" val="479251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11. Experiment 3 (Drop Size)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1D0AE5-30CC-44E2-BC84-8828C29A029A}" type="datetime1">
              <a:rPr lang="de-DE" smtClean="0"/>
              <a:t>07.02.2018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17F6E4A0-1C52-4981-9B16-77D258AC1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F5EF9D-A5EE-4DAD-B19F-FCC59F01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" t="3210" r="8129" b="617"/>
          <a:stretch/>
        </p:blipFill>
        <p:spPr>
          <a:xfrm>
            <a:off x="2934312" y="2489655"/>
            <a:ext cx="5208402" cy="34346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5CDCE6-4876-4EB8-8B6B-D504975E9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09" y="2489656"/>
            <a:ext cx="1873641" cy="380390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70DFAD-9DE8-4990-AB49-6170C4947BB7}"/>
              </a:ext>
            </a:extLst>
          </p:cNvPr>
          <p:cNvCxnSpPr>
            <a:cxnSpLocks/>
          </p:cNvCxnSpPr>
          <p:nvPr/>
        </p:nvCxnSpPr>
        <p:spPr bwMode="auto">
          <a:xfrm>
            <a:off x="2451256" y="3195042"/>
            <a:ext cx="26963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08B05D-50C2-4062-9C77-F8E012DE7091}"/>
              </a:ext>
            </a:extLst>
          </p:cNvPr>
          <p:cNvCxnSpPr>
            <a:cxnSpLocks/>
          </p:cNvCxnSpPr>
          <p:nvPr/>
        </p:nvCxnSpPr>
        <p:spPr bwMode="auto">
          <a:xfrm>
            <a:off x="2429103" y="3597474"/>
            <a:ext cx="26963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B39D2B-9608-4A31-9546-CFE99E1B10B8}"/>
              </a:ext>
            </a:extLst>
          </p:cNvPr>
          <p:cNvCxnSpPr>
            <a:cxnSpLocks/>
          </p:cNvCxnSpPr>
          <p:nvPr/>
        </p:nvCxnSpPr>
        <p:spPr bwMode="auto">
          <a:xfrm>
            <a:off x="2429103" y="3980061"/>
            <a:ext cx="26963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15B270-0C40-4C04-9FBD-A57EDBD4B652}"/>
              </a:ext>
            </a:extLst>
          </p:cNvPr>
          <p:cNvCxnSpPr>
            <a:cxnSpLocks/>
          </p:cNvCxnSpPr>
          <p:nvPr/>
        </p:nvCxnSpPr>
        <p:spPr bwMode="auto">
          <a:xfrm>
            <a:off x="2404866" y="4388139"/>
            <a:ext cx="26963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35DDC5-2ADB-4254-BA8D-1DEC5D01BCC0}"/>
              </a:ext>
            </a:extLst>
          </p:cNvPr>
          <p:cNvCxnSpPr>
            <a:cxnSpLocks/>
          </p:cNvCxnSpPr>
          <p:nvPr/>
        </p:nvCxnSpPr>
        <p:spPr bwMode="auto">
          <a:xfrm>
            <a:off x="2429103" y="4762698"/>
            <a:ext cx="26963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219943-3F87-460C-BDE0-B61FC02F7CBA}"/>
              </a:ext>
            </a:extLst>
          </p:cNvPr>
          <p:cNvCxnSpPr>
            <a:cxnSpLocks/>
          </p:cNvCxnSpPr>
          <p:nvPr/>
        </p:nvCxnSpPr>
        <p:spPr bwMode="auto">
          <a:xfrm>
            <a:off x="2390611" y="5150841"/>
            <a:ext cx="26963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28D0A68-B9C0-4581-9B83-9BB56BE61918}"/>
              </a:ext>
            </a:extLst>
          </p:cNvPr>
          <p:cNvCxnSpPr>
            <a:cxnSpLocks/>
          </p:cNvCxnSpPr>
          <p:nvPr/>
        </p:nvCxnSpPr>
        <p:spPr bwMode="auto">
          <a:xfrm>
            <a:off x="2378353" y="5541368"/>
            <a:ext cx="26963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939378-6D5A-43DB-B393-6FDB8F32D4D5}"/>
              </a:ext>
            </a:extLst>
          </p:cNvPr>
          <p:cNvCxnSpPr>
            <a:cxnSpLocks/>
          </p:cNvCxnSpPr>
          <p:nvPr/>
        </p:nvCxnSpPr>
        <p:spPr bwMode="auto">
          <a:xfrm>
            <a:off x="2369975" y="5981976"/>
            <a:ext cx="24430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DA0235-A2C0-4831-BBC4-F4364F0F22F2}"/>
              </a:ext>
            </a:extLst>
          </p:cNvPr>
          <p:cNvSpPr txBox="1"/>
          <p:nvPr/>
        </p:nvSpPr>
        <p:spPr>
          <a:xfrm>
            <a:off x="3130228" y="5830331"/>
            <a:ext cx="4940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Lateral color distribution in relation to the drop volume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A79868E9-6C77-4C14-8A90-6DD7A6EEF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60" y="1649451"/>
            <a:ext cx="8346440" cy="690021"/>
          </a:xfrm>
        </p:spPr>
        <p:txBody>
          <a:bodyPr/>
          <a:lstStyle/>
          <a:p>
            <a:r>
              <a:rPr lang="de-DE" dirty="0"/>
              <a:t>Choice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droplet</a:t>
            </a:r>
            <a:r>
              <a:rPr lang="de-DE" dirty="0"/>
              <a:t> </a:t>
            </a:r>
            <a:r>
              <a:rPr lang="de-DE" dirty="0" err="1"/>
              <a:t>generator</a:t>
            </a:r>
            <a:r>
              <a:rPr lang="de-DE" dirty="0"/>
              <a:t> (</a:t>
            </a:r>
            <a:r>
              <a:rPr lang="de-DE" dirty="0" err="1"/>
              <a:t>piezoelectric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magnetic</a:t>
            </a:r>
            <a:r>
              <a:rPr lang="de-DE" dirty="0"/>
              <a:t>)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droplet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76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12. </a:t>
            </a:r>
            <a:r>
              <a:rPr lang="en-US" dirty="0"/>
              <a:t>Summary</a:t>
            </a:r>
            <a:endParaRPr lang="en-US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121920" y="1828800"/>
            <a:ext cx="9022080" cy="4343400"/>
          </a:xfrm>
        </p:spPr>
        <p:txBody>
          <a:bodyPr/>
          <a:lstStyle/>
          <a:p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inkjet</a:t>
            </a:r>
            <a:r>
              <a:rPr lang="de-DE" dirty="0"/>
              <a:t> </a:t>
            </a:r>
            <a:r>
              <a:rPr lang="de-DE" dirty="0" err="1"/>
              <a:t>printing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dental </a:t>
            </a:r>
            <a:r>
              <a:rPr lang="de-DE" dirty="0" err="1"/>
              <a:t>colors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proven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en-US" dirty="0"/>
              <a:t>possible</a:t>
            </a:r>
            <a:endParaRPr lang="de-DE" dirty="0"/>
          </a:p>
          <a:p>
            <a:r>
              <a:rPr lang="de-DE" dirty="0"/>
              <a:t>25 nL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negatively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en-US" dirty="0"/>
              <a:t>the printing resolution</a:t>
            </a:r>
          </a:p>
          <a:p>
            <a:r>
              <a:rPr lang="de-DE" dirty="0" err="1"/>
              <a:t>Contrary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ink</a:t>
            </a:r>
            <a:r>
              <a:rPr lang="de-DE" dirty="0"/>
              <a:t> </a:t>
            </a:r>
            <a:r>
              <a:rPr lang="de-DE" dirty="0" err="1"/>
              <a:t>manufacturer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ink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differ</a:t>
            </a:r>
            <a:r>
              <a:rPr lang="de-DE" dirty="0"/>
              <a:t> </a:t>
            </a:r>
            <a:r>
              <a:rPr lang="de-DE" dirty="0" err="1"/>
              <a:t>significantly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pure </a:t>
            </a:r>
            <a:r>
              <a:rPr lang="de-DE" dirty="0" err="1"/>
              <a:t>Water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383FE4-6F66-440F-9477-F1D4C5BE2D66}" type="datetime1">
              <a:rPr lang="de-DE" smtClean="0"/>
              <a:t>07.02.2018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A2E921C2-A152-4FEA-84A4-246ADAF46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DB5E4-1CEA-445B-9F31-3D6278C145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8" r="2474"/>
          <a:stretch/>
        </p:blipFill>
        <p:spPr>
          <a:xfrm>
            <a:off x="2593785" y="4762946"/>
            <a:ext cx="3928935" cy="1020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72435D-5DB5-4F40-BC7A-3A1F9AD99EBB}"/>
              </a:ext>
            </a:extLst>
          </p:cNvPr>
          <p:cNvSpPr txBox="1"/>
          <p:nvPr/>
        </p:nvSpPr>
        <p:spPr>
          <a:xfrm>
            <a:off x="508000" y="5789711"/>
            <a:ext cx="812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Zirconia specimen with 4 shades of the color A</a:t>
            </a:r>
          </a:p>
        </p:txBody>
      </p:sp>
    </p:spTree>
    <p:extLst>
      <p:ext uri="{BB962C8B-B14F-4D97-AF65-F5344CB8AC3E}">
        <p14:creationId xmlns:p14="http://schemas.microsoft.com/office/powerpoint/2010/main" val="3968633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12. </a:t>
            </a:r>
            <a:r>
              <a:rPr lang="en-US" dirty="0"/>
              <a:t>Outlook</a:t>
            </a:r>
            <a:endParaRPr lang="en-US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08000" y="1828800"/>
            <a:ext cx="8346440" cy="4343400"/>
          </a:xfrm>
        </p:spPr>
        <p:txBody>
          <a:bodyPr/>
          <a:lstStyle/>
          <a:p>
            <a:r>
              <a:rPr lang="en-US" dirty="0"/>
              <a:t>Optimization of ink application on the surface</a:t>
            </a:r>
          </a:p>
          <a:p>
            <a:pPr lvl="1"/>
            <a:r>
              <a:rPr lang="en-US" dirty="0"/>
              <a:t>Nozzle velocity</a:t>
            </a:r>
          </a:p>
          <a:p>
            <a:pPr lvl="1"/>
            <a:r>
              <a:rPr lang="en-US" dirty="0"/>
              <a:t>Max. distance</a:t>
            </a:r>
          </a:p>
          <a:p>
            <a:pPr lvl="1"/>
            <a:r>
              <a:rPr lang="en-US" dirty="0"/>
              <a:t>Max. impingement angle</a:t>
            </a:r>
          </a:p>
          <a:p>
            <a:endParaRPr lang="en-US" dirty="0"/>
          </a:p>
          <a:p>
            <a:r>
              <a:rPr lang="en-US" dirty="0"/>
              <a:t>Developing a model for the shade composition</a:t>
            </a:r>
          </a:p>
          <a:p>
            <a:pPr lvl="1"/>
            <a:r>
              <a:rPr lang="en-US" dirty="0"/>
              <a:t>Trace distance</a:t>
            </a:r>
          </a:p>
          <a:p>
            <a:pPr lvl="1"/>
            <a:r>
              <a:rPr lang="en-US" dirty="0"/>
              <a:t>Proximity effect</a:t>
            </a:r>
          </a:p>
          <a:p>
            <a:pPr lvl="1"/>
            <a:r>
              <a:rPr lang="en-US" dirty="0"/>
              <a:t>Brightener to base Ink ratio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383FE4-6F66-440F-9477-F1D4C5BE2D66}" type="datetime1">
              <a:rPr lang="de-DE" smtClean="0"/>
              <a:t>07.02.2018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A2E921C2-A152-4FEA-84A4-246ADAF46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0509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13. </a:t>
            </a:r>
            <a:r>
              <a:rPr lang="en-US" dirty="0"/>
              <a:t>Printing process</a:t>
            </a:r>
            <a:endParaRPr lang="en-US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383FE4-6F66-440F-9477-F1D4C5BE2D66}" type="datetime1">
              <a:rPr lang="de-DE" smtClean="0"/>
              <a:t>07.02.2018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A2E921C2-A152-4FEA-84A4-246ADAF46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C3BC6D-A5F7-4BE0-86AC-8C6FAB0439F4}"/>
              </a:ext>
            </a:extLst>
          </p:cNvPr>
          <p:cNvGrpSpPr/>
          <p:nvPr/>
        </p:nvGrpSpPr>
        <p:grpSpPr>
          <a:xfrm>
            <a:off x="1423994" y="1953868"/>
            <a:ext cx="6296011" cy="3849283"/>
            <a:chOff x="1423994" y="1692248"/>
            <a:chExt cx="6296011" cy="3849283"/>
          </a:xfrm>
        </p:grpSpPr>
        <p:pic>
          <p:nvPicPr>
            <p:cNvPr id="3" name="VID_20171009_090014-Segment 1">
              <a:hlinkClick r:id="" action="ppaction://media"/>
              <a:extLst>
                <a:ext uri="{FF2B5EF4-FFF2-40B4-BE49-F238E27FC236}">
                  <a16:creationId xmlns:a16="http://schemas.microsoft.com/office/drawing/2014/main" id="{5386B625-58DE-4FE2-8873-052F28566823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423994" y="1692248"/>
              <a:ext cx="6296011" cy="35415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BEFE93-9ED9-4CAE-A150-BCB096E65352}"/>
                </a:ext>
              </a:extLst>
            </p:cNvPr>
            <p:cNvSpPr txBox="1"/>
            <p:nvPr/>
          </p:nvSpPr>
          <p:spPr>
            <a:xfrm>
              <a:off x="2663312" y="5233754"/>
              <a:ext cx="37881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Printing process on a zirconia specimen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7402994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de-DE" dirty="0"/>
              <a:t>Vielen Dank!</a:t>
            </a:r>
          </a:p>
        </p:txBody>
      </p:sp>
      <p:sp>
        <p:nvSpPr>
          <p:cNvPr id="8" name="Untertitel 7"/>
          <p:cNvSpPr>
            <a:spLocks noGrp="1"/>
          </p:cNvSpPr>
          <p:nvPr>
            <p:ph idx="1"/>
          </p:nvPr>
        </p:nvSpPr>
        <p:spPr>
          <a:xfrm>
            <a:off x="508000" y="1505744"/>
            <a:ext cx="8128000" cy="4343400"/>
          </a:xfrm>
        </p:spPr>
        <p:txBody>
          <a:bodyPr/>
          <a:lstStyle/>
          <a:p>
            <a:pPr marL="0" indent="0" algn="l">
              <a:buNone/>
            </a:pPr>
            <a:r>
              <a:rPr lang="de-DE" dirty="0"/>
              <a:t>References: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1200" dirty="0"/>
              <a:t>Lee, J. B., Radu, A. I., </a:t>
            </a:r>
            <a:r>
              <a:rPr lang="en-GB" sz="1200" dirty="0" err="1"/>
              <a:t>Vontobel</a:t>
            </a:r>
            <a:r>
              <a:rPr lang="en-GB" sz="1200" dirty="0"/>
              <a:t>, P., </a:t>
            </a:r>
            <a:r>
              <a:rPr lang="en-GB" sz="1200" dirty="0" err="1"/>
              <a:t>Derome</a:t>
            </a:r>
            <a:r>
              <a:rPr lang="en-GB" sz="1200" dirty="0"/>
              <a:t>, D., &amp; </a:t>
            </a:r>
            <a:r>
              <a:rPr lang="en-GB" sz="1200" dirty="0" err="1"/>
              <a:t>Carmeliet</a:t>
            </a:r>
            <a:r>
              <a:rPr lang="en-GB" sz="1200" dirty="0"/>
              <a:t>, J. (2016). Absorption of impinging water droplet in porous stones. </a:t>
            </a:r>
            <a:r>
              <a:rPr lang="en-GB" sz="1200" i="1" dirty="0"/>
              <a:t>Journal of colloid and interface science</a:t>
            </a:r>
            <a:r>
              <a:rPr lang="en-GB" sz="1200" dirty="0"/>
              <a:t>, </a:t>
            </a:r>
            <a:r>
              <a:rPr lang="en-GB" sz="1200" i="1" dirty="0"/>
              <a:t>471</a:t>
            </a:r>
            <a:r>
              <a:rPr lang="en-GB" sz="1200" dirty="0"/>
              <a:t>, 59-70. </a:t>
            </a:r>
            <a:endParaRPr lang="de-DE" sz="1200" dirty="0"/>
          </a:p>
          <a:p>
            <a:pPr marL="171450" indent="-171450">
              <a:buFont typeface="Arial" pitchFamily="34" charset="0"/>
              <a:buChar char="•"/>
            </a:pPr>
            <a:r>
              <a:rPr lang="en-GB" sz="1200" dirty="0" err="1"/>
              <a:t>Sharpling</a:t>
            </a:r>
            <a:r>
              <a:rPr lang="en-GB" sz="1200" dirty="0"/>
              <a:t>, B., &amp; Wilson, N. (2015). Teamwork with the Dental Technologist. In </a:t>
            </a:r>
            <a:r>
              <a:rPr lang="en-GB" sz="1200" i="1" dirty="0"/>
              <a:t>Principles and Practice of </a:t>
            </a:r>
            <a:r>
              <a:rPr lang="en-GB" sz="1200" i="1" dirty="0" err="1"/>
              <a:t>Esthetic</a:t>
            </a:r>
            <a:r>
              <a:rPr lang="en-GB" sz="1200" i="1" dirty="0"/>
              <a:t> Dentistry</a:t>
            </a:r>
            <a:r>
              <a:rPr lang="en-GB" sz="1200" dirty="0"/>
              <a:t> (pp. 215-229).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 err="1"/>
              <a:t>Vasiliev</a:t>
            </a:r>
            <a:r>
              <a:rPr lang="en-US" sz="1200" dirty="0"/>
              <a:t>, A. A., </a:t>
            </a:r>
            <a:r>
              <a:rPr lang="en-US" sz="1200" dirty="0" err="1"/>
              <a:t>Lipilin</a:t>
            </a:r>
            <a:r>
              <a:rPr lang="en-US" sz="1200" dirty="0"/>
              <a:t>, A. S., </a:t>
            </a:r>
            <a:r>
              <a:rPr lang="en-US" sz="1200" dirty="0" err="1"/>
              <a:t>Lagutin</a:t>
            </a:r>
            <a:r>
              <a:rPr lang="en-US" sz="1200" dirty="0"/>
              <a:t>, A. S., </a:t>
            </a:r>
            <a:r>
              <a:rPr lang="en-US" sz="1200" dirty="0" err="1"/>
              <a:t>Pisliakov</a:t>
            </a:r>
            <a:r>
              <a:rPr lang="en-US" sz="1200" dirty="0"/>
              <a:t>, A. V., </a:t>
            </a:r>
            <a:r>
              <a:rPr lang="en-US" sz="1200" dirty="0" err="1"/>
              <a:t>Zaretskiy</a:t>
            </a:r>
            <a:r>
              <a:rPr lang="en-US" sz="1200" dirty="0"/>
              <a:t>, N. P., </a:t>
            </a:r>
            <a:r>
              <a:rPr lang="en-US" sz="1200" dirty="0" err="1"/>
              <a:t>Samotaev</a:t>
            </a:r>
            <a:r>
              <a:rPr lang="en-US" sz="1200" dirty="0"/>
              <a:t>, N. N., &amp; </a:t>
            </a:r>
            <a:r>
              <a:rPr lang="en-US" sz="1200" dirty="0" err="1"/>
              <a:t>Sokolov</a:t>
            </a:r>
            <a:r>
              <a:rPr lang="en-US" sz="1200" dirty="0"/>
              <a:t>, A. V. (2011, May). Gas sensors based on MEMS structures made of ceramic </a:t>
            </a:r>
            <a:r>
              <a:rPr lang="en-US" sz="1200" dirty="0" err="1"/>
              <a:t>ZrO</a:t>
            </a:r>
            <a:r>
              <a:rPr lang="en-US" sz="1200" dirty="0"/>
              <a:t> 2/Y 2 O 3 material. In </a:t>
            </a:r>
            <a:r>
              <a:rPr lang="en-US" sz="1200" i="1" dirty="0"/>
              <a:t>Smart Sensors, Actuators, and MEMS V</a:t>
            </a:r>
            <a:r>
              <a:rPr lang="en-US" sz="1200" dirty="0"/>
              <a:t> (Vol. 8066, p. 80660N). International Society for Optics and Photonics.</a:t>
            </a:r>
            <a:endParaRPr lang="de-DE" sz="1200" dirty="0"/>
          </a:p>
        </p:txBody>
      </p:sp>
      <p:sp>
        <p:nvSpPr>
          <p:cNvPr id="11" name="Rechteck 10"/>
          <p:cNvSpPr/>
          <p:nvPr/>
        </p:nvSpPr>
        <p:spPr>
          <a:xfrm>
            <a:off x="152400" y="5849144"/>
            <a:ext cx="883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chemeClr val="bg2"/>
                </a:solidFill>
              </a:rPr>
              <a:t>www.mimed.de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20C387-0F09-4BB3-8A36-0866A7DFF76A}" type="datetime1">
              <a:rPr lang="de-DE" smtClean="0"/>
              <a:t>07.02.2018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37F6C0-61EA-403E-800C-2B59F387F180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01FD8FA1-7A21-4FE3-B6AE-5DA944548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C25D6D-83CA-468A-BB43-17EEE14EDD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61" y="4828094"/>
            <a:ext cx="1312720" cy="11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0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en-US" dirty="0"/>
              <a:t>Application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0245A7-FDDB-410A-8B02-B85F25B7CF80}" type="datetime1">
              <a:rPr lang="de-DE" smtClean="0"/>
              <a:t>07.02.2018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6279E-98F3-48D2-AA08-6A2679F506CB}"/>
              </a:ext>
            </a:extLst>
          </p:cNvPr>
          <p:cNvSpPr txBox="1"/>
          <p:nvPr/>
        </p:nvSpPr>
        <p:spPr>
          <a:xfrm>
            <a:off x="507999" y="1582467"/>
            <a:ext cx="7994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More then 1 Million tooth replacements annually</a:t>
            </a:r>
          </a:p>
          <a:p>
            <a:pPr algn="l"/>
            <a:r>
              <a:rPr lang="en-US" sz="1600" dirty="0"/>
              <a:t>      (</a:t>
            </a:r>
            <a:r>
              <a:rPr lang="de-DE" sz="1600" dirty="0"/>
              <a:t>Deutsche Gesellschaft für Implantologie im Zahn-, Mund- und Kieferbereich e. V. </a:t>
            </a:r>
          </a:p>
          <a:p>
            <a:pPr algn="l"/>
            <a:r>
              <a:rPr lang="en-US" sz="1600" dirty="0"/>
              <a:t>      (DGI), 2018)</a:t>
            </a:r>
          </a:p>
          <a:p>
            <a:pPr algn="l"/>
            <a:endParaRPr lang="en-US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Zirconia the most popular material</a:t>
            </a:r>
          </a:p>
          <a:p>
            <a:pPr algn="l"/>
            <a:endParaRPr lang="en-US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Translucent ceramic crowns </a:t>
            </a:r>
            <a:r>
              <a:rPr lang="en-US" sz="1600" dirty="0"/>
              <a:t>(</a:t>
            </a:r>
            <a:r>
              <a:rPr lang="en-US" sz="1600" dirty="0" err="1"/>
              <a:t>Vasiliev</a:t>
            </a:r>
            <a:r>
              <a:rPr lang="en-US" sz="1600" dirty="0"/>
              <a:t>, 2011)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E70B68-23B2-4565-8399-FB97189D7F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548" y="3551176"/>
            <a:ext cx="3932667" cy="23081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8A60A8-7458-4F14-A31A-89F0FE07CAFA}"/>
              </a:ext>
            </a:extLst>
          </p:cNvPr>
          <p:cNvSpPr txBox="1"/>
          <p:nvPr/>
        </p:nvSpPr>
        <p:spPr>
          <a:xfrm>
            <a:off x="5297169" y="5866877"/>
            <a:ext cx="2954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Color determination procedure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01DDE7-F6DA-441D-9502-CF7D3F6D1D35}"/>
              </a:ext>
            </a:extLst>
          </p:cNvPr>
          <p:cNvGrpSpPr/>
          <p:nvPr/>
        </p:nvGrpSpPr>
        <p:grpSpPr>
          <a:xfrm>
            <a:off x="629656" y="3471215"/>
            <a:ext cx="2864950" cy="2820587"/>
            <a:chOff x="6347866" y="743247"/>
            <a:chExt cx="2864950" cy="28205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4DE23E-41C4-4366-BB7D-40F79ACDC172}"/>
                </a:ext>
              </a:extLst>
            </p:cNvPr>
            <p:cNvSpPr txBox="1"/>
            <p:nvPr/>
          </p:nvSpPr>
          <p:spPr>
            <a:xfrm>
              <a:off x="6347866" y="2979059"/>
              <a:ext cx="28649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Crown, abutment and implant</a:t>
              </a:r>
            </a:p>
            <a:p>
              <a:pPr algn="ctr"/>
              <a:r>
                <a:rPr lang="en-US" sz="1600" dirty="0"/>
                <a:t>(</a:t>
              </a:r>
              <a:r>
                <a:rPr lang="en-US" sz="1600" i="1" dirty="0" err="1"/>
                <a:t>ecoDenta</a:t>
              </a:r>
              <a:r>
                <a:rPr lang="en-US" sz="1600" dirty="0"/>
                <a:t>)</a:t>
              </a:r>
            </a:p>
          </p:txBody>
        </p:sp>
        <p:pic>
          <p:nvPicPr>
            <p:cNvPr id="1028" name="Picture 4" descr="Image result for parts of an dental implant">
              <a:extLst>
                <a:ext uri="{FF2B5EF4-FFF2-40B4-BE49-F238E27FC236}">
                  <a16:creationId xmlns:a16="http://schemas.microsoft.com/office/drawing/2014/main" id="{F6B204E9-DE05-4718-9799-F7923E6F0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796" y="743247"/>
              <a:ext cx="1869153" cy="2302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Fußzeilenplatzhalter 5">
            <a:extLst>
              <a:ext uri="{FF2B5EF4-FFF2-40B4-BE49-F238E27FC236}">
                <a16:creationId xmlns:a16="http://schemas.microsoft.com/office/drawing/2014/main" id="{B03DB0D2-F2FC-40D6-83C3-5FCB9ADEC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</a:t>
            </a:r>
            <a:r>
              <a:rPr lang="de-DE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1982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D6A6FAF-E3EB-4C53-BDE5-37238F121870}"/>
              </a:ext>
            </a:extLst>
          </p:cNvPr>
          <p:cNvSpPr txBox="1"/>
          <p:nvPr/>
        </p:nvSpPr>
        <p:spPr>
          <a:xfrm>
            <a:off x="4964905" y="1602594"/>
            <a:ext cx="428274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Making of dental implants by </a:t>
            </a:r>
          </a:p>
          <a:p>
            <a:pPr algn="l"/>
            <a:r>
              <a:rPr lang="en-US" dirty="0"/>
              <a:t>dental technologist: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Milling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Manual</a:t>
            </a:r>
          </a:p>
          <a:p>
            <a:pPr algn="l"/>
            <a:r>
              <a:rPr lang="en-US" b="1" dirty="0"/>
              <a:t>     Coloring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Furnacing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Polishing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C5BA31-31A1-4407-9B4A-2464841EC165}" type="datetime1">
              <a:rPr lang="de-DE" smtClean="0"/>
              <a:t>07.02.2018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D9ADA0-67F5-40B8-BF01-1547D5A78FBD}"/>
              </a:ext>
            </a:extLst>
          </p:cNvPr>
          <p:cNvGrpSpPr/>
          <p:nvPr/>
        </p:nvGrpSpPr>
        <p:grpSpPr>
          <a:xfrm>
            <a:off x="6449742" y="2352333"/>
            <a:ext cx="2347343" cy="3871208"/>
            <a:chOff x="2258671" y="2284805"/>
            <a:chExt cx="2347343" cy="387120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971C6-A7B7-4C49-BF75-638A5A10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515" y="2284805"/>
              <a:ext cx="1553657" cy="348483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F3570C-1C66-4898-B4CD-04D79E38B0D1}"/>
                </a:ext>
              </a:extLst>
            </p:cNvPr>
            <p:cNvSpPr txBox="1"/>
            <p:nvPr/>
          </p:nvSpPr>
          <p:spPr>
            <a:xfrm>
              <a:off x="2258671" y="5848236"/>
              <a:ext cx="2347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(</a:t>
              </a:r>
              <a:r>
                <a:rPr lang="en-US" sz="1400" dirty="0" err="1"/>
                <a:t>Zirkonzahn</a:t>
              </a:r>
              <a:r>
                <a:rPr lang="en-US" sz="1400" dirty="0"/>
                <a:t> GmbH, 2018)</a:t>
              </a:r>
            </a:p>
          </p:txBody>
        </p:sp>
      </p:grpSp>
      <p:sp>
        <p:nvSpPr>
          <p:cNvPr id="21" name="Fußzeilenplatzhalter 5">
            <a:extLst>
              <a:ext uri="{FF2B5EF4-FFF2-40B4-BE49-F238E27FC236}">
                <a16:creationId xmlns:a16="http://schemas.microsoft.com/office/drawing/2014/main" id="{4E573975-9AF9-4792-AC84-A77A7AF23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B17E43-B4AD-4825-BF1F-01074F331847}"/>
              </a:ext>
            </a:extLst>
          </p:cNvPr>
          <p:cNvGrpSpPr/>
          <p:nvPr/>
        </p:nvGrpSpPr>
        <p:grpSpPr>
          <a:xfrm>
            <a:off x="508000" y="2378030"/>
            <a:ext cx="3832971" cy="3537734"/>
            <a:chOff x="4712047" y="2459818"/>
            <a:chExt cx="3832971" cy="35377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BBEE2-6EFD-425D-835D-FB8E43E16463}"/>
                </a:ext>
              </a:extLst>
            </p:cNvPr>
            <p:cNvSpPr txBox="1"/>
            <p:nvPr/>
          </p:nvSpPr>
          <p:spPr>
            <a:xfrm>
              <a:off x="4783168" y="5689775"/>
              <a:ext cx="34975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Cutout of a lab card (</a:t>
              </a:r>
              <a:r>
                <a:rPr lang="en-US" sz="1400" dirty="0" err="1"/>
                <a:t>Sharpling</a:t>
              </a:r>
              <a:r>
                <a:rPr lang="en-US" sz="1400" dirty="0"/>
                <a:t>, 2015)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D893FE0-C7D9-4329-856F-74ED0E55A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2" t="37491" r="58915" b="-797"/>
            <a:stretch/>
          </p:blipFill>
          <p:spPr>
            <a:xfrm>
              <a:off x="4712047" y="2459818"/>
              <a:ext cx="3832971" cy="2905392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F093DE5-F076-432E-A29C-5657E6FEDBD5}"/>
              </a:ext>
            </a:extLst>
          </p:cNvPr>
          <p:cNvSpPr txBox="1"/>
          <p:nvPr/>
        </p:nvSpPr>
        <p:spPr>
          <a:xfrm>
            <a:off x="508000" y="1880897"/>
            <a:ext cx="4282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Markings made by dentist</a:t>
            </a:r>
          </a:p>
        </p:txBody>
      </p:sp>
    </p:spTree>
    <p:extLst>
      <p:ext uri="{BB962C8B-B14F-4D97-AF65-F5344CB8AC3E}">
        <p14:creationId xmlns:p14="http://schemas.microsoft.com/office/powerpoint/2010/main" val="255007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72683EE-00F3-4447-817A-2EB628363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1" b="46011" l="0" r="98321"/>
                    </a14:imgEffect>
                    <a14:imgEffect>
                      <a14:colorTemperature colorTemp="7137"/>
                    </a14:imgEffect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320"/>
          <a:stretch/>
        </p:blipFill>
        <p:spPr>
          <a:xfrm>
            <a:off x="4415028" y="3617326"/>
            <a:ext cx="4282328" cy="23933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80DCD5-C6D0-4F45-9178-114F7B544667}" type="datetime1">
              <a:rPr lang="de-DE" smtClean="0"/>
              <a:t>07.02.2018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58D88-1A48-42C9-85FB-699C4EC69C1A}"/>
              </a:ext>
            </a:extLst>
          </p:cNvPr>
          <p:cNvSpPr txBox="1"/>
          <p:nvPr/>
        </p:nvSpPr>
        <p:spPr>
          <a:xfrm>
            <a:off x="5488832" y="5487441"/>
            <a:ext cx="36551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False colored crowns after manual brushing</a:t>
            </a:r>
            <a:br>
              <a:rPr lang="en-US" sz="1400" dirty="0"/>
            </a:br>
            <a:r>
              <a:rPr lang="en-US" sz="1400" dirty="0"/>
              <a:t>(</a:t>
            </a:r>
            <a:r>
              <a:rPr lang="en-US" sz="1400" dirty="0" err="1"/>
              <a:t>Zirkonzahn</a:t>
            </a:r>
            <a:r>
              <a:rPr lang="en-US" sz="1400" dirty="0"/>
              <a:t> GmbH, 2018)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9BAC2B-E834-43EF-B0AB-DFF3852B0ABD}"/>
              </a:ext>
            </a:extLst>
          </p:cNvPr>
          <p:cNvSpPr txBox="1"/>
          <p:nvPr/>
        </p:nvSpPr>
        <p:spPr>
          <a:xfrm>
            <a:off x="508000" y="2044005"/>
            <a:ext cx="6978321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 consuming : ~ 5 Minutes per tooth </a:t>
            </a:r>
            <a:r>
              <a:rPr lang="en-US" sz="1600" dirty="0"/>
              <a:t>(</a:t>
            </a:r>
            <a:r>
              <a:rPr lang="en-US" sz="1600" i="1" dirty="0"/>
              <a:t>IDS CAD Ltd.</a:t>
            </a:r>
            <a:r>
              <a:rPr lang="en-US" sz="1600" dirty="0"/>
              <a:t>, 2015)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Experienced dental technologists needed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Sequential shading precision concerns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F849CC27-921C-42CC-A679-5CEE01DCE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06680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Assignment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65124" y="1790700"/>
            <a:ext cx="8359775" cy="4343400"/>
          </a:xfrm>
        </p:spPr>
        <p:txBody>
          <a:bodyPr/>
          <a:lstStyle/>
          <a:p>
            <a:r>
              <a:rPr lang="de-DE" sz="2300" dirty="0"/>
              <a:t>Determination </a:t>
            </a:r>
            <a:r>
              <a:rPr lang="de-DE" sz="2300" dirty="0" err="1"/>
              <a:t>of</a:t>
            </a:r>
            <a:r>
              <a:rPr lang="de-DE" sz="2300" dirty="0"/>
              <a:t> </a:t>
            </a:r>
            <a:r>
              <a:rPr lang="de-DE" sz="2300" dirty="0" err="1"/>
              <a:t>the</a:t>
            </a:r>
            <a:r>
              <a:rPr lang="de-DE" sz="2300" dirty="0"/>
              <a:t> </a:t>
            </a:r>
            <a:r>
              <a:rPr lang="de-DE" sz="2300" dirty="0" err="1"/>
              <a:t>parameters</a:t>
            </a:r>
            <a:r>
              <a:rPr lang="de-DE" sz="2300" dirty="0"/>
              <a:t> </a:t>
            </a:r>
            <a:r>
              <a:rPr lang="de-DE" sz="2300" dirty="0" err="1"/>
              <a:t>for</a:t>
            </a:r>
            <a:r>
              <a:rPr lang="de-DE" sz="2300" dirty="0"/>
              <a:t> </a:t>
            </a:r>
            <a:r>
              <a:rPr lang="de-DE" sz="2300" dirty="0" err="1"/>
              <a:t>the</a:t>
            </a:r>
            <a:r>
              <a:rPr lang="de-DE" sz="2300" dirty="0"/>
              <a:t> </a:t>
            </a:r>
            <a:r>
              <a:rPr lang="de-DE" sz="2300" dirty="0" err="1"/>
              <a:t>printing</a:t>
            </a:r>
            <a:r>
              <a:rPr lang="de-DE" sz="2300" dirty="0"/>
              <a:t> </a:t>
            </a:r>
            <a:r>
              <a:rPr lang="de-DE" sz="2300" dirty="0" err="1"/>
              <a:t>system</a:t>
            </a:r>
            <a:br>
              <a:rPr lang="de-DE" sz="2300" dirty="0"/>
            </a:br>
            <a:r>
              <a:rPr lang="de-DE" sz="2300" dirty="0"/>
              <a:t>(Drop </a:t>
            </a:r>
            <a:r>
              <a:rPr lang="de-DE" sz="2300" dirty="0" err="1"/>
              <a:t>volume</a:t>
            </a:r>
            <a:r>
              <a:rPr lang="de-DE" sz="2300" dirty="0"/>
              <a:t>, </a:t>
            </a:r>
            <a:r>
              <a:rPr lang="de-DE" sz="2300" dirty="0" err="1"/>
              <a:t>repetition</a:t>
            </a:r>
            <a:r>
              <a:rPr lang="de-DE" sz="2300" dirty="0"/>
              <a:t> rate, max. </a:t>
            </a:r>
            <a:r>
              <a:rPr lang="de-DE" sz="2300" dirty="0" err="1"/>
              <a:t>printing</a:t>
            </a:r>
            <a:r>
              <a:rPr lang="de-DE" sz="2300" dirty="0"/>
              <a:t> </a:t>
            </a:r>
            <a:r>
              <a:rPr lang="de-DE" sz="2300" dirty="0" err="1"/>
              <a:t>distance</a:t>
            </a:r>
            <a:r>
              <a:rPr lang="de-DE" sz="2300" dirty="0"/>
              <a:t>…)</a:t>
            </a:r>
          </a:p>
          <a:p>
            <a:endParaRPr lang="de-DE" sz="2300" dirty="0"/>
          </a:p>
          <a:p>
            <a:r>
              <a:rPr lang="de-DE" sz="2300" dirty="0" err="1"/>
              <a:t>Selection</a:t>
            </a:r>
            <a:r>
              <a:rPr lang="de-DE" sz="2300" dirty="0"/>
              <a:t> </a:t>
            </a:r>
            <a:r>
              <a:rPr lang="de-DE" sz="2300" dirty="0" err="1"/>
              <a:t>of</a:t>
            </a:r>
            <a:r>
              <a:rPr lang="de-DE" sz="2300" dirty="0"/>
              <a:t> a proper </a:t>
            </a:r>
            <a:r>
              <a:rPr lang="de-DE" sz="2300" dirty="0" err="1"/>
              <a:t>droplet</a:t>
            </a:r>
            <a:r>
              <a:rPr lang="de-DE" sz="2300" dirty="0"/>
              <a:t> </a:t>
            </a:r>
            <a:r>
              <a:rPr lang="de-DE" sz="2300" dirty="0" err="1"/>
              <a:t>generator</a:t>
            </a:r>
            <a:r>
              <a:rPr lang="de-DE" sz="2300" dirty="0"/>
              <a:t> </a:t>
            </a:r>
            <a:br>
              <a:rPr lang="de-DE" sz="2300" dirty="0"/>
            </a:br>
            <a:r>
              <a:rPr lang="de-DE" sz="2300" dirty="0"/>
              <a:t>(</a:t>
            </a:r>
            <a:r>
              <a:rPr lang="de-DE" sz="2300" dirty="0" err="1"/>
              <a:t>Piezoelectric</a:t>
            </a:r>
            <a:r>
              <a:rPr lang="de-DE" sz="2300" dirty="0"/>
              <a:t> vs. </a:t>
            </a:r>
            <a:r>
              <a:rPr lang="de-DE" sz="2300" dirty="0" err="1"/>
              <a:t>Electromagnetic</a:t>
            </a:r>
            <a:r>
              <a:rPr lang="de-DE" sz="2300" dirty="0"/>
              <a:t>)</a:t>
            </a:r>
          </a:p>
          <a:p>
            <a:endParaRPr lang="de-DE" sz="2300" dirty="0"/>
          </a:p>
          <a:p>
            <a:r>
              <a:rPr lang="de-DE" sz="2300" dirty="0"/>
              <a:t>Development </a:t>
            </a:r>
            <a:r>
              <a:rPr lang="de-DE" sz="2300" dirty="0" err="1"/>
              <a:t>of</a:t>
            </a:r>
            <a:r>
              <a:rPr lang="de-DE" sz="2300" dirty="0"/>
              <a:t> a </a:t>
            </a:r>
            <a:r>
              <a:rPr lang="de-DE" sz="2300" dirty="0" err="1"/>
              <a:t>process</a:t>
            </a:r>
            <a:r>
              <a:rPr lang="de-DE" sz="2300" dirty="0"/>
              <a:t> </a:t>
            </a:r>
            <a:r>
              <a:rPr lang="de-DE" sz="2300" dirty="0" err="1"/>
              <a:t>for</a:t>
            </a:r>
            <a:r>
              <a:rPr lang="de-DE" sz="2300" dirty="0"/>
              <a:t> </a:t>
            </a:r>
            <a:r>
              <a:rPr lang="de-DE" sz="2300" dirty="0" err="1"/>
              <a:t>the</a:t>
            </a:r>
            <a:r>
              <a:rPr lang="de-DE" sz="2300" dirty="0"/>
              <a:t> </a:t>
            </a:r>
            <a:r>
              <a:rPr lang="de-DE" sz="2300" dirty="0" err="1"/>
              <a:t>generation</a:t>
            </a:r>
            <a:r>
              <a:rPr lang="de-DE" sz="2300" dirty="0"/>
              <a:t> </a:t>
            </a:r>
            <a:r>
              <a:rPr lang="de-DE" sz="2300" dirty="0" err="1"/>
              <a:t>of</a:t>
            </a:r>
            <a:r>
              <a:rPr lang="de-DE" sz="2300" dirty="0"/>
              <a:t> dental </a:t>
            </a:r>
            <a:r>
              <a:rPr lang="de-DE" sz="2300" dirty="0" err="1"/>
              <a:t>color</a:t>
            </a:r>
            <a:r>
              <a:rPr lang="de-DE" sz="2300" dirty="0"/>
              <a:t> </a:t>
            </a:r>
            <a:r>
              <a:rPr lang="de-DE" sz="2300" dirty="0" err="1"/>
              <a:t>shades</a:t>
            </a:r>
            <a:r>
              <a:rPr lang="de-DE" sz="2300" dirty="0"/>
              <a:t> </a:t>
            </a:r>
            <a:r>
              <a:rPr lang="de-DE" sz="2300" dirty="0" err="1"/>
              <a:t>using</a:t>
            </a:r>
            <a:r>
              <a:rPr lang="de-DE" sz="2300" dirty="0"/>
              <a:t> an </a:t>
            </a:r>
            <a:r>
              <a:rPr lang="de-DE" sz="2300" dirty="0" err="1"/>
              <a:t>inkjet</a:t>
            </a:r>
            <a:r>
              <a:rPr lang="de-DE" sz="2300" dirty="0"/>
              <a:t> </a:t>
            </a:r>
            <a:r>
              <a:rPr lang="de-DE" sz="2300" dirty="0" err="1"/>
              <a:t>printer</a:t>
            </a:r>
            <a:endParaRPr lang="de-DE" sz="2300" dirty="0"/>
          </a:p>
          <a:p>
            <a:endParaRPr lang="de-DE" sz="2300" dirty="0"/>
          </a:p>
          <a:p>
            <a:r>
              <a:rPr lang="de-DE" sz="2300" dirty="0" err="1"/>
              <a:t>Verification</a:t>
            </a:r>
            <a:r>
              <a:rPr lang="de-DE" sz="2300" dirty="0"/>
              <a:t> </a:t>
            </a:r>
            <a:r>
              <a:rPr lang="de-DE" sz="2300" dirty="0" err="1"/>
              <a:t>of</a:t>
            </a:r>
            <a:r>
              <a:rPr lang="de-DE" sz="2300" dirty="0"/>
              <a:t> </a:t>
            </a:r>
            <a:r>
              <a:rPr lang="de-DE" sz="2300" dirty="0" err="1"/>
              <a:t>the</a:t>
            </a:r>
            <a:r>
              <a:rPr lang="de-DE" sz="2300" dirty="0"/>
              <a:t> </a:t>
            </a:r>
            <a:r>
              <a:rPr lang="de-DE" sz="2300" dirty="0" err="1"/>
              <a:t>process</a:t>
            </a:r>
            <a:r>
              <a:rPr lang="de-DE" sz="2300" dirty="0"/>
              <a:t> </a:t>
            </a:r>
            <a:r>
              <a:rPr lang="de-DE" sz="2300" dirty="0" err="1"/>
              <a:t>results</a:t>
            </a:r>
            <a:r>
              <a:rPr lang="de-DE" sz="2300" dirty="0"/>
              <a:t> </a:t>
            </a:r>
            <a:r>
              <a:rPr lang="de-DE" sz="2300" dirty="0" err="1"/>
              <a:t>with</a:t>
            </a:r>
            <a:r>
              <a:rPr lang="de-DE" sz="2300" dirty="0"/>
              <a:t> </a:t>
            </a:r>
            <a:r>
              <a:rPr lang="de-DE" sz="2300" dirty="0" err="1"/>
              <a:t>the</a:t>
            </a:r>
            <a:r>
              <a:rPr lang="de-DE" sz="2300" dirty="0"/>
              <a:t> </a:t>
            </a:r>
            <a:r>
              <a:rPr lang="de-DE" sz="2300" dirty="0" err="1"/>
              <a:t>existing</a:t>
            </a:r>
            <a:r>
              <a:rPr lang="de-DE" sz="2300" dirty="0"/>
              <a:t> </a:t>
            </a:r>
            <a:r>
              <a:rPr lang="de-DE" sz="2300" dirty="0" err="1"/>
              <a:t>color</a:t>
            </a:r>
            <a:r>
              <a:rPr lang="de-DE" sz="2300" dirty="0"/>
              <a:t> </a:t>
            </a:r>
            <a:r>
              <a:rPr lang="de-DE" sz="2300" dirty="0" err="1"/>
              <a:t>standards</a:t>
            </a:r>
            <a:endParaRPr lang="de-DE" sz="23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2DEC8B8-FBD4-4F04-B372-3CCE963EB4E7}" type="datetime1">
              <a:rPr lang="de-DE" smtClean="0"/>
              <a:t>07.02.2018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5</a:t>
            </a:fld>
            <a:endParaRPr lang="de-D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934B15E-4298-485E-BAAD-11F6BF027147}"/>
              </a:ext>
            </a:extLst>
          </p:cNvPr>
          <p:cNvGrpSpPr/>
          <p:nvPr/>
        </p:nvGrpSpPr>
        <p:grpSpPr>
          <a:xfrm>
            <a:off x="9248051" y="657295"/>
            <a:ext cx="2253697" cy="3904380"/>
            <a:chOff x="5568231" y="42530"/>
            <a:chExt cx="2408839" cy="40834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810B69-768B-4450-887C-C3DD6354576C}"/>
                </a:ext>
              </a:extLst>
            </p:cNvPr>
            <p:cNvSpPr txBox="1"/>
            <p:nvPr/>
          </p:nvSpPr>
          <p:spPr>
            <a:xfrm>
              <a:off x="5656243" y="3353460"/>
              <a:ext cx="2232813" cy="772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5-Axis dental printer prototype provided by </a:t>
              </a:r>
              <a:r>
                <a:rPr lang="en-US" sz="1400" i="1" dirty="0" err="1"/>
                <a:t>Bredent</a:t>
              </a:r>
              <a:endParaRPr lang="en-US" sz="1400" i="1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AED05C-9E7F-42D3-AEAC-14CFD593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231" y="42530"/>
              <a:ext cx="2408839" cy="326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5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Expected</a:t>
            </a:r>
            <a:r>
              <a:rPr lang="de-DE" dirty="0"/>
              <a:t> Advantages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 err="1"/>
              <a:t>Detailed</a:t>
            </a:r>
            <a:r>
              <a:rPr lang="de-DE" dirty="0"/>
              <a:t> </a:t>
            </a:r>
            <a:r>
              <a:rPr lang="de-DE" dirty="0" err="1"/>
              <a:t>knowlegde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printing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prerequisite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automation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leads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: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Shorter </a:t>
            </a:r>
            <a:r>
              <a:rPr lang="de-DE" dirty="0" err="1"/>
              <a:t>lead</a:t>
            </a:r>
            <a:r>
              <a:rPr lang="de-DE" dirty="0"/>
              <a:t> time</a:t>
            </a:r>
          </a:p>
          <a:p>
            <a:pPr lvl="1"/>
            <a:r>
              <a:rPr lang="de-DE" dirty="0"/>
              <a:t>High </a:t>
            </a:r>
            <a:r>
              <a:rPr lang="de-DE" dirty="0" err="1"/>
              <a:t>reproducibility</a:t>
            </a:r>
            <a:endParaRPr lang="de-DE" dirty="0"/>
          </a:p>
          <a:p>
            <a:pPr lvl="1"/>
            <a:r>
              <a:rPr lang="de-DE" dirty="0"/>
              <a:t>High </a:t>
            </a:r>
            <a:r>
              <a:rPr lang="de-DE" dirty="0" err="1"/>
              <a:t>resolution</a:t>
            </a:r>
            <a:r>
              <a:rPr lang="de-DE" dirty="0"/>
              <a:t> &amp;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segregation</a:t>
            </a:r>
            <a:endParaRPr lang="de-DE" dirty="0"/>
          </a:p>
          <a:p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C9EAAC-3166-44B6-A9FA-7C9438376345}" type="datetime1">
              <a:rPr lang="de-DE" smtClean="0"/>
              <a:t>07.02.2018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D2AE3E58-4BFB-491B-90BB-37160DBD2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0530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Concept (</a:t>
            </a:r>
            <a:r>
              <a:rPr lang="de-DE" dirty="0" err="1"/>
              <a:t>Structure</a:t>
            </a:r>
            <a:r>
              <a:rPr lang="de-DE" dirty="0"/>
              <a:t>)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06BD65-4106-4B2E-A2D1-FB83AE415F5F}" type="datetime1">
              <a:rPr lang="de-DE" smtClean="0"/>
              <a:t>07.02.2018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6F1A333C-D1FC-426B-9C58-58621F50D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D4843-CA0E-4551-85AB-D9E761FF3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i="1" dirty="0"/>
              <a:t>Drop </a:t>
            </a:r>
            <a:r>
              <a:rPr lang="de-DE" i="1" dirty="0" err="1"/>
              <a:t>impingement</a:t>
            </a:r>
            <a:r>
              <a:rPr lang="de-DE" i="1" dirty="0"/>
              <a:t> </a:t>
            </a:r>
            <a:r>
              <a:rPr lang="de-DE" i="1" dirty="0" err="1"/>
              <a:t>analysis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 err="1"/>
              <a:t>Diffusiveness</a:t>
            </a:r>
            <a:r>
              <a:rPr lang="de-DE" i="1" dirty="0"/>
              <a:t> </a:t>
            </a:r>
            <a:r>
              <a:rPr lang="de-DE" i="1" dirty="0" err="1"/>
              <a:t>parameters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/>
              <a:t>Resolution </a:t>
            </a:r>
            <a:r>
              <a:rPr lang="de-DE" i="1" dirty="0" err="1"/>
              <a:t>optimization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/>
              <a:t>Multicolor </a:t>
            </a:r>
            <a:r>
              <a:rPr lang="de-DE" i="1" dirty="0" err="1"/>
              <a:t>shade</a:t>
            </a:r>
            <a:r>
              <a:rPr lang="de-DE" i="1" dirty="0"/>
              <a:t> </a:t>
            </a:r>
            <a:r>
              <a:rPr lang="de-DE" i="1" dirty="0" err="1"/>
              <a:t>arrangement</a:t>
            </a:r>
            <a:br>
              <a:rPr lang="de-DE" i="1" dirty="0"/>
            </a:br>
            <a:br>
              <a:rPr lang="de-DE" i="1" dirty="0"/>
            </a:br>
            <a:endParaRPr lang="de-DE" i="1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E15E3A-F0B2-4B4E-A449-96F6CC156E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8" y="1828800"/>
            <a:ext cx="8007739" cy="427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2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Concept (</a:t>
            </a:r>
            <a:r>
              <a:rPr lang="de-DE" dirty="0" err="1"/>
              <a:t>Structure</a:t>
            </a:r>
            <a:r>
              <a:rPr lang="de-DE" dirty="0"/>
              <a:t>)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06BD65-4106-4B2E-A2D1-FB83AE415F5F}" type="datetime1">
              <a:rPr lang="de-DE" smtClean="0"/>
              <a:t>07.02.2018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9</a:t>
            </a:r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6F1A333C-D1FC-426B-9C58-58621F50D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D4843-CA0E-4551-85AB-D9E761FF3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i="1" dirty="0"/>
              <a:t>Drop </a:t>
            </a:r>
            <a:r>
              <a:rPr lang="de-DE" i="1" dirty="0" err="1"/>
              <a:t>impingement</a:t>
            </a:r>
            <a:r>
              <a:rPr lang="de-DE" i="1" dirty="0"/>
              <a:t> </a:t>
            </a:r>
            <a:r>
              <a:rPr lang="de-DE" i="1" dirty="0" err="1"/>
              <a:t>analysis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 err="1"/>
              <a:t>Diffusiveness</a:t>
            </a:r>
            <a:r>
              <a:rPr lang="de-DE" i="1" dirty="0"/>
              <a:t> </a:t>
            </a:r>
            <a:r>
              <a:rPr lang="de-DE" i="1" dirty="0" err="1"/>
              <a:t>parameters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/>
              <a:t>Resolution </a:t>
            </a:r>
            <a:r>
              <a:rPr lang="de-DE" i="1" dirty="0" err="1"/>
              <a:t>optimization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/>
              <a:t>Multicolor </a:t>
            </a:r>
            <a:r>
              <a:rPr lang="de-DE" i="1" dirty="0" err="1"/>
              <a:t>shade</a:t>
            </a:r>
            <a:r>
              <a:rPr lang="de-DE" i="1" dirty="0"/>
              <a:t> </a:t>
            </a:r>
            <a:r>
              <a:rPr lang="de-DE" i="1" dirty="0" err="1"/>
              <a:t>arrangement</a:t>
            </a:r>
            <a:br>
              <a:rPr lang="de-DE" i="1" dirty="0"/>
            </a:br>
            <a:br>
              <a:rPr lang="de-DE" i="1" dirty="0"/>
            </a:br>
            <a:endParaRPr lang="de-DE" i="1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E15E3A-F0B2-4B4E-A449-96F6CC156E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9" y="1828800"/>
            <a:ext cx="8007737" cy="42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Concept (</a:t>
            </a:r>
            <a:r>
              <a:rPr lang="de-DE" dirty="0" err="1"/>
              <a:t>Process</a:t>
            </a:r>
            <a:r>
              <a:rPr lang="de-DE" dirty="0"/>
              <a:t>)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models for absorption of the ink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Deposition of microdrops on the Zirconia surface</a:t>
            </a:r>
          </a:p>
          <a:p>
            <a:pPr lvl="1"/>
            <a:r>
              <a:rPr lang="en-US" dirty="0"/>
              <a:t>Maximum printing standoff distance &amp; impingement angle</a:t>
            </a:r>
          </a:p>
          <a:p>
            <a:endParaRPr lang="en-US" dirty="0"/>
          </a:p>
          <a:p>
            <a:r>
              <a:rPr lang="en-US" dirty="0"/>
              <a:t>Mixing the 4 base inks with the brightener</a:t>
            </a:r>
          </a:p>
          <a:p>
            <a:pPr lvl="1"/>
            <a:r>
              <a:rPr lang="en-US" dirty="0"/>
              <a:t>Obtaining 16+ shades</a:t>
            </a:r>
          </a:p>
          <a:p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5E208C-698A-469A-8642-0D1BB02EE3A9}" type="datetime1">
              <a:rPr lang="de-DE" smtClean="0"/>
              <a:t>07.02.2018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4B00DA2A-A38A-4A7B-A708-A077C7298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IP MT:"</a:t>
            </a:r>
            <a:r>
              <a:rPr lang="en-US" dirty="0"/>
              <a:t> 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Metal-ionic Inks </a:t>
            </a:r>
            <a:r>
              <a:rPr lang="de-DE" dirty="0"/>
              <a:t>"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5665BD-7B22-40BA-ADA4-88F3048E0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03" y="2493247"/>
            <a:ext cx="3734842" cy="935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0470CE-A3E4-494C-B03D-72774DEFB10B}"/>
              </a:ext>
            </a:extLst>
          </p:cNvPr>
          <p:cNvSpPr txBox="1"/>
          <p:nvPr/>
        </p:nvSpPr>
        <p:spPr>
          <a:xfrm>
            <a:off x="1647825" y="3389413"/>
            <a:ext cx="530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Behavior of drops in porous material (based on Lee et al.,2016)</a:t>
            </a:r>
          </a:p>
        </p:txBody>
      </p:sp>
    </p:spTree>
    <p:extLst>
      <p:ext uri="{BB962C8B-B14F-4D97-AF65-F5344CB8AC3E}">
        <p14:creationId xmlns:p14="http://schemas.microsoft.com/office/powerpoint/2010/main" val="2044409588"/>
      </p:ext>
    </p:extLst>
  </p:cSld>
  <p:clrMapOvr>
    <a:masterClrMapping/>
  </p:clrMapOvr>
</p:sld>
</file>

<file path=ppt/theme/theme1.xml><?xml version="1.0" encoding="utf-8"?>
<a:theme xmlns:a="http://schemas.openxmlformats.org/drawingml/2006/main" name="TUM_Vorlage_weiss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2012-03-08 VORLAGE Abschlussvortrag MiMed Kopie 2</Template>
  <TotalTime>4187</TotalTime>
  <Words>1322</Words>
  <Application>Microsoft Office PowerPoint</Application>
  <PresentationFormat>On-screen Show (4:3)</PresentationFormat>
  <Paragraphs>212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ＭＳ Ｐゴシック</vt:lpstr>
      <vt:lpstr>Arial</vt:lpstr>
      <vt:lpstr>TUM_Vorlage_weiss</vt:lpstr>
      <vt:lpstr>Investigation of the Coloring Behavior of Zirconiumdioxide (ZrO2) Dental Ceramics by Ink-jet Printing of Metal-ionic Inks</vt:lpstr>
      <vt:lpstr>1. Application</vt:lpstr>
      <vt:lpstr>2. State of the Art</vt:lpstr>
      <vt:lpstr>3. Drawbacks of the State of the Art</vt:lpstr>
      <vt:lpstr>4. Assignment</vt:lpstr>
      <vt:lpstr>5. Expected Advantages</vt:lpstr>
      <vt:lpstr>7. Concept (Structure)</vt:lpstr>
      <vt:lpstr>7. Concept (Structure)</vt:lpstr>
      <vt:lpstr>6. Concept (Process)</vt:lpstr>
      <vt:lpstr>8. Claim</vt:lpstr>
      <vt:lpstr>9. Experiment 1 (Material Properties)</vt:lpstr>
      <vt:lpstr>10. Experiment 2 (Absorption Time)</vt:lpstr>
      <vt:lpstr>11. Experiment 3 (Drop Size)</vt:lpstr>
      <vt:lpstr>12. Summary</vt:lpstr>
      <vt:lpstr>12. Outlook</vt:lpstr>
      <vt:lpstr>13. Printing process</vt:lpstr>
      <vt:lpstr>Vielen Dank!</vt:lpstr>
    </vt:vector>
  </TitlesOfParts>
  <Company>TU München, Lehrstuhl MiMed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Untersuchung des Einfärbeverhaltens von Zahnkeramiken aus Zirkoniumdioxid (ZrO2) durch Tintenstrahldruck mit metallionischen Tinten</dc:title>
  <dc:creator>Furkan Öztürk</dc:creator>
  <cp:lastModifiedBy>Furkan Öztürk</cp:lastModifiedBy>
  <cp:revision>150</cp:revision>
  <dcterms:created xsi:type="dcterms:W3CDTF">2018-01-30T11:24:05Z</dcterms:created>
  <dcterms:modified xsi:type="dcterms:W3CDTF">2018-02-07T13:01:34Z</dcterms:modified>
</cp:coreProperties>
</file>